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58" r:id="rId4"/>
    <p:sldId id="259" r:id="rId5"/>
    <p:sldId id="260" r:id="rId6"/>
    <p:sldId id="261" r:id="rId7"/>
    <p:sldId id="266" r:id="rId8"/>
    <p:sldId id="262" r:id="rId9"/>
    <p:sldId id="263" r:id="rId10"/>
    <p:sldId id="264" r:id="rId11"/>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23DBE74B-9FA4-4147-8AEC-D16E5AB54A09}" type="datetimeFigureOut">
              <a:rPr lang="de-DE" smtClean="0"/>
              <a:t>25.08.2018</a:t>
            </a:fld>
            <a:endParaRPr lang="de-DE" dirty="0"/>
          </a:p>
        </p:txBody>
      </p:sp>
      <p:sp>
        <p:nvSpPr>
          <p:cNvPr id="4" name="Fußzeilenplatzhalter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B66802DF-D03A-449A-9FEA-FF27F4A7D7F2}" type="slidenum">
              <a:rPr lang="de-DE" smtClean="0"/>
              <a:t>‹Nr.›</a:t>
            </a:fld>
            <a:endParaRPr lang="de-DE" dirty="0"/>
          </a:p>
        </p:txBody>
      </p:sp>
    </p:spTree>
    <p:extLst>
      <p:ext uri="{BB962C8B-B14F-4D97-AF65-F5344CB8AC3E}">
        <p14:creationId xmlns:p14="http://schemas.microsoft.com/office/powerpoint/2010/main" val="17230265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smtClean="0"/>
              <a:t>Bild durch Klicken auf Symbol hinzufügen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F25518A9-B687-4302-9395-2322403C6656}"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1A99A684-0CB7-41E9-A4DF-5D1C2CA5BF6F}"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de-DE" smtClean="0"/>
              <a:t>Titelmasterformat durch Klicken bearbeiten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FEDD7C35-9E19-4518-A4B2-3B09CD8CC756}"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26196DA8-8897-4DDF-BFB6-5D83863C837A}"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de-DE" smtClean="0"/>
              <a:t>Titelmasterformat durch Klicken bearbeiten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3" name="Date Placeholder 2"/>
          <p:cNvSpPr>
            <a:spLocks noGrp="1"/>
          </p:cNvSpPr>
          <p:nvPr>
            <p:ph type="dt" sz="half" idx="10"/>
          </p:nvPr>
        </p:nvSpPr>
        <p:spPr/>
        <p:txBody>
          <a:bodyPr/>
          <a:lstStyle/>
          <a:p>
            <a:fld id="{DCBBA708-C5F0-412D-90E2-1919F0D196AE}" type="datetimeFigureOut">
              <a:rPr lang="en-US" dirty="0"/>
              <a:t>8/25/2018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de-DE" smtClean="0"/>
              <a:t>Titelmasterformat durch Klicken bearbeiten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smtClean="0"/>
              <a:t>Bild durch Klicken auf Symbol hinzufügen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smtClean="0"/>
              <a:t>Bild durch Klicken auf Symbol hinzufügen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smtClean="0"/>
              <a:t>Bild durch Klicken auf Symbol hinzufügen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3" name="Date Placeholder 2"/>
          <p:cNvSpPr>
            <a:spLocks noGrp="1"/>
          </p:cNvSpPr>
          <p:nvPr>
            <p:ph type="dt" sz="half" idx="10"/>
          </p:nvPr>
        </p:nvSpPr>
        <p:spPr/>
        <p:txBody>
          <a:bodyPr/>
          <a:lstStyle/>
          <a:p>
            <a:fld id="{A9C8F8FA-EF43-4642-9368-3F4E33039BD9}" type="datetimeFigureOut">
              <a:rPr lang="en-US" dirty="0"/>
              <a:t>8/25/2018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8/25/2018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AEB9C5D3-0140-4E75-8D7F-C0623D06DFD7}" type="datetimeFigureOut">
              <a:rPr lang="en-US" dirty="0"/>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80322" y="3030008"/>
            <a:ext cx="4698355" cy="290617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5594123" y="3030008"/>
            <a:ext cx="4700059" cy="290617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8/25/2018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8/25/2018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8/25/2018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73AE0757-B101-4811-9189-10EB2F458E2D}"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smtClean="0"/>
              <a:t>Bild durch Klicken auf Symbol hinzufügen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7EBDC078-589F-40E3-816C-EE21D62B5BBA}"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8/25/2018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Angst überwinden </a:t>
            </a:r>
            <a:br>
              <a:rPr lang="de-DE" dirty="0"/>
            </a:br>
            <a:endParaRPr lang="de-DE" dirty="0"/>
          </a:p>
        </p:txBody>
      </p:sp>
      <p:sp>
        <p:nvSpPr>
          <p:cNvPr id="3" name="Untertitel 2"/>
          <p:cNvSpPr>
            <a:spLocks noGrp="1"/>
          </p:cNvSpPr>
          <p:nvPr>
            <p:ph type="subTitle" idx="1"/>
          </p:nvPr>
        </p:nvSpPr>
        <p:spPr>
          <a:xfrm>
            <a:off x="680321" y="4394039"/>
            <a:ext cx="8476557" cy="2199944"/>
          </a:xfrm>
        </p:spPr>
        <p:txBody>
          <a:bodyPr>
            <a:normAutofit/>
          </a:bodyPr>
          <a:lstStyle/>
          <a:p>
            <a:r>
              <a:rPr lang="de-DE" sz="2800" b="1" dirty="0" smtClean="0">
                <a:solidFill>
                  <a:srgbClr val="FF0000"/>
                </a:solidFill>
              </a:rPr>
              <a:t>1.Joh.4,18</a:t>
            </a:r>
            <a:r>
              <a:rPr lang="de-DE" sz="2800" dirty="0" smtClean="0"/>
              <a:t>  </a:t>
            </a:r>
            <a:r>
              <a:rPr lang="de-DE" sz="2800" dirty="0" smtClean="0">
                <a:solidFill>
                  <a:schemeClr val="bg1"/>
                </a:solidFill>
              </a:rPr>
              <a:t>Furcht </a:t>
            </a:r>
            <a:r>
              <a:rPr lang="de-DE" sz="2800" dirty="0">
                <a:solidFill>
                  <a:schemeClr val="bg1"/>
                </a:solidFill>
              </a:rPr>
              <a:t>ist nicht in der Liebe, sondern die vollkommene Liebe treibt die Furcht aus. Denn die Furcht rechnet mit Strafe; wer sich aber fürchtet, der ist nicht vollkommen in der Liebe.</a:t>
            </a:r>
          </a:p>
        </p:txBody>
      </p:sp>
    </p:spTree>
    <p:extLst>
      <p:ext uri="{BB962C8B-B14F-4D97-AF65-F5344CB8AC3E}">
        <p14:creationId xmlns:p14="http://schemas.microsoft.com/office/powerpoint/2010/main" val="114335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Autofit/>
          </a:bodyPr>
          <a:lstStyle/>
          <a:p>
            <a:r>
              <a:rPr lang="de-DE" sz="2800" b="1" dirty="0" smtClean="0">
                <a:solidFill>
                  <a:srgbClr val="FF0000"/>
                </a:solidFill>
              </a:rPr>
              <a:t>Psalm 119,18-20   </a:t>
            </a:r>
            <a:r>
              <a:rPr lang="de-DE" sz="2800" dirty="0" smtClean="0">
                <a:solidFill>
                  <a:schemeClr val="bg1"/>
                </a:solidFill>
              </a:rPr>
              <a:t>Öffne </a:t>
            </a:r>
            <a:r>
              <a:rPr lang="de-DE" sz="2800" dirty="0">
                <a:solidFill>
                  <a:schemeClr val="bg1"/>
                </a:solidFill>
              </a:rPr>
              <a:t>mir die Augen, damit ich die herrlichen Wahrheiten in deinem Gesetz erkenne. 19 Ich bin nur ein Fremder hier auf der Erde. Verbirg deine Gebote nicht vor mir! 20 Die ganze Zeit sehne ich mich von ganzem Herzen nach deinen Gesetzen. </a:t>
            </a:r>
            <a:endParaRPr lang="de-DE" sz="2800" dirty="0" smtClean="0">
              <a:solidFill>
                <a:schemeClr val="bg1"/>
              </a:solidFill>
            </a:endParaRPr>
          </a:p>
          <a:p>
            <a:pPr algn="ctr"/>
            <a:r>
              <a:rPr lang="de-DE" sz="3200" dirty="0" smtClean="0">
                <a:solidFill>
                  <a:srgbClr val="C00000"/>
                </a:solidFill>
                <a:latin typeface="Aldine401 BT" panose="02020602060306020A03" pitchFamily="18" charset="0"/>
              </a:rPr>
              <a:t>Die Wahrheit befreit Menschen von Irrtümer und erlöst von Schuld.</a:t>
            </a:r>
          </a:p>
          <a:p>
            <a:pPr algn="ctr"/>
            <a:r>
              <a:rPr lang="de-DE" sz="3200" dirty="0" smtClean="0">
                <a:solidFill>
                  <a:srgbClr val="C00000"/>
                </a:solidFill>
                <a:latin typeface="Aldine401 BT" panose="02020602060306020A03" pitchFamily="18" charset="0"/>
              </a:rPr>
              <a:t>Die Liebe lenkt unsere Blicke von uns weg auf die Wirklichkeit Gottes und seine Kraft.</a:t>
            </a:r>
            <a:endParaRPr lang="de-DE" sz="3200" dirty="0">
              <a:solidFill>
                <a:srgbClr val="C00000"/>
              </a:solidFill>
              <a:latin typeface="Aldine401 BT" panose="02020602060306020A03" pitchFamily="18" charset="0"/>
            </a:endParaRPr>
          </a:p>
        </p:txBody>
      </p:sp>
    </p:spTree>
    <p:extLst>
      <p:ext uri="{BB962C8B-B14F-4D97-AF65-F5344CB8AC3E}">
        <p14:creationId xmlns:p14="http://schemas.microsoft.com/office/powerpoint/2010/main" val="230934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1.Wo verstecken sich </a:t>
            </a:r>
            <a:r>
              <a:rPr lang="de-DE" dirty="0"/>
              <a:t>die </a:t>
            </a:r>
            <a:r>
              <a:rPr lang="de-DE" dirty="0" smtClean="0"/>
              <a:t>Wurzeln der Angst?</a:t>
            </a:r>
            <a:endParaRPr lang="de-DE" dirty="0"/>
          </a:p>
        </p:txBody>
      </p:sp>
      <p:sp>
        <p:nvSpPr>
          <p:cNvPr id="3" name="Inhaltsplatzhalter 2"/>
          <p:cNvSpPr>
            <a:spLocks noGrp="1"/>
          </p:cNvSpPr>
          <p:nvPr>
            <p:ph idx="1"/>
          </p:nvPr>
        </p:nvSpPr>
        <p:spPr>
          <a:xfrm>
            <a:off x="680321" y="2336873"/>
            <a:ext cx="9983386" cy="4192716"/>
          </a:xfrm>
        </p:spPr>
        <p:txBody>
          <a:bodyPr>
            <a:normAutofit/>
          </a:bodyPr>
          <a:lstStyle/>
          <a:p>
            <a:r>
              <a:rPr lang="de-DE" sz="3200" b="1" dirty="0" smtClean="0">
                <a:solidFill>
                  <a:srgbClr val="FF0000"/>
                </a:solidFill>
              </a:rPr>
              <a:t>A. Gesetzlichkeit fördert Angst</a:t>
            </a:r>
          </a:p>
          <a:p>
            <a:r>
              <a:rPr lang="de-DE" sz="3200" b="1" u="sng" dirty="0" smtClean="0">
                <a:solidFill>
                  <a:schemeClr val="bg1"/>
                </a:solidFill>
              </a:rPr>
              <a:t>Grundsatz: </a:t>
            </a:r>
            <a:r>
              <a:rPr lang="de-DE" sz="3200" dirty="0">
                <a:solidFill>
                  <a:schemeClr val="bg1"/>
                </a:solidFill>
              </a:rPr>
              <a:t>W</a:t>
            </a:r>
            <a:r>
              <a:rPr lang="de-DE" sz="3200" dirty="0" smtClean="0">
                <a:solidFill>
                  <a:schemeClr val="bg1"/>
                </a:solidFill>
              </a:rPr>
              <a:t>ie </a:t>
            </a:r>
            <a:r>
              <a:rPr lang="de-DE" sz="3200" b="1" dirty="0" smtClean="0">
                <a:solidFill>
                  <a:schemeClr val="bg1"/>
                </a:solidFill>
              </a:rPr>
              <a:t>„wahre Christen“ </a:t>
            </a:r>
            <a:r>
              <a:rPr lang="de-DE" sz="3200" dirty="0" smtClean="0">
                <a:solidFill>
                  <a:schemeClr val="bg1"/>
                </a:solidFill>
              </a:rPr>
              <a:t>zu leben haben!</a:t>
            </a:r>
          </a:p>
          <a:p>
            <a:r>
              <a:rPr lang="de-DE" sz="3200" dirty="0" smtClean="0">
                <a:solidFill>
                  <a:schemeClr val="bg1"/>
                </a:solidFill>
              </a:rPr>
              <a:t>Vorschriften ersetzen das Wirken des Geistes!</a:t>
            </a:r>
          </a:p>
          <a:p>
            <a:r>
              <a:rPr lang="de-DE" sz="3200" b="1" u="sng" dirty="0" smtClean="0">
                <a:solidFill>
                  <a:schemeClr val="bg1"/>
                </a:solidFill>
              </a:rPr>
              <a:t>Ergebnis: </a:t>
            </a:r>
          </a:p>
          <a:p>
            <a:pPr lvl="1"/>
            <a:r>
              <a:rPr lang="de-DE" sz="2800" dirty="0" smtClean="0">
                <a:solidFill>
                  <a:schemeClr val="bg1"/>
                </a:solidFill>
              </a:rPr>
              <a:t>Christsein, das sich Sicher anfühlt!</a:t>
            </a:r>
          </a:p>
          <a:p>
            <a:pPr lvl="1"/>
            <a:r>
              <a:rPr lang="de-DE" sz="2800" dirty="0" smtClean="0">
                <a:solidFill>
                  <a:schemeClr val="bg1"/>
                </a:solidFill>
              </a:rPr>
              <a:t>Diskrepanz führt zu einer Innen – Außen – Spaltung</a:t>
            </a:r>
          </a:p>
          <a:p>
            <a:pPr lvl="1"/>
            <a:endParaRPr lang="de-DE" sz="2800" dirty="0">
              <a:solidFill>
                <a:schemeClr val="bg1"/>
              </a:solidFill>
            </a:endParaRPr>
          </a:p>
          <a:p>
            <a:r>
              <a:rPr lang="de-DE" sz="3200" dirty="0">
                <a:solidFill>
                  <a:schemeClr val="bg1"/>
                </a:solidFill>
              </a:rPr>
              <a:t>Jesus griff die selbstsicheren Pharisäer an</a:t>
            </a:r>
            <a:r>
              <a:rPr lang="de-DE" sz="3200" dirty="0" smtClean="0">
                <a:solidFill>
                  <a:schemeClr val="bg1"/>
                </a:solidFill>
              </a:rPr>
              <a:t>.</a:t>
            </a:r>
          </a:p>
          <a:p>
            <a:endParaRPr lang="de-DE" dirty="0" smtClean="0">
              <a:solidFill>
                <a:schemeClr val="bg1"/>
              </a:solidFill>
            </a:endParaRPr>
          </a:p>
        </p:txBody>
      </p:sp>
    </p:spTree>
    <p:extLst>
      <p:ext uri="{BB962C8B-B14F-4D97-AF65-F5344CB8AC3E}">
        <p14:creationId xmlns:p14="http://schemas.microsoft.com/office/powerpoint/2010/main" val="409640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00"/>
                                        <p:tgtEl>
                                          <p:spTgt spid="3">
                                            <p:txEl>
                                              <p:pRg st="4" end="4"/>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down)">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down)">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680321" y="2336872"/>
            <a:ext cx="10640209" cy="4244231"/>
          </a:xfrm>
        </p:spPr>
        <p:txBody>
          <a:bodyPr>
            <a:normAutofit/>
          </a:bodyPr>
          <a:lstStyle/>
          <a:p>
            <a:r>
              <a:rPr lang="de-DE" sz="3200" b="1" dirty="0" smtClean="0">
                <a:solidFill>
                  <a:srgbClr val="FF0000"/>
                </a:solidFill>
              </a:rPr>
              <a:t>B. kontrollierende Leiterschaft fördert Angst</a:t>
            </a:r>
          </a:p>
          <a:p>
            <a:r>
              <a:rPr lang="de-DE" sz="2800" dirty="0" smtClean="0">
                <a:solidFill>
                  <a:schemeClr val="bg1"/>
                </a:solidFill>
              </a:rPr>
              <a:t>Fördernde Leiter handeln in der Gesinnung Jesu Christi, indem sie den Menschen durch „Gnade und Wahrheit“ begegnen.</a:t>
            </a:r>
          </a:p>
          <a:p>
            <a:r>
              <a:rPr lang="de-DE" sz="2800" b="1" dirty="0" smtClean="0">
                <a:solidFill>
                  <a:srgbClr val="C00000"/>
                </a:solidFill>
              </a:rPr>
              <a:t>Johannes </a:t>
            </a:r>
            <a:r>
              <a:rPr lang="de-DE" sz="2800" b="1" dirty="0">
                <a:solidFill>
                  <a:srgbClr val="C00000"/>
                </a:solidFill>
              </a:rPr>
              <a:t>1,14  </a:t>
            </a:r>
            <a:r>
              <a:rPr lang="de-DE" sz="2800" dirty="0">
                <a:solidFill>
                  <a:schemeClr val="bg1"/>
                </a:solidFill>
              </a:rPr>
              <a:t>Und das Wort ward Fleisch und wohnte unter uns, und wir sahen seine Herrlichkeit, eine Herrlichkeit als des eingeborenen Sohnes vom Vater, voller </a:t>
            </a:r>
            <a:r>
              <a:rPr lang="de-DE" sz="2800" b="1" dirty="0">
                <a:solidFill>
                  <a:srgbClr val="FF0000"/>
                </a:solidFill>
              </a:rPr>
              <a:t>Gnade</a:t>
            </a:r>
            <a:r>
              <a:rPr lang="de-DE" sz="2800" dirty="0">
                <a:solidFill>
                  <a:schemeClr val="bg1"/>
                </a:solidFill>
              </a:rPr>
              <a:t> und </a:t>
            </a:r>
            <a:r>
              <a:rPr lang="de-DE" sz="2800" b="1" dirty="0">
                <a:solidFill>
                  <a:srgbClr val="FF0000"/>
                </a:solidFill>
              </a:rPr>
              <a:t>Wahrheit. </a:t>
            </a:r>
            <a:endParaRPr lang="de-DE" sz="2800" b="1" dirty="0" smtClean="0">
              <a:solidFill>
                <a:srgbClr val="FF0000"/>
              </a:solidFill>
            </a:endParaRPr>
          </a:p>
          <a:p>
            <a:r>
              <a:rPr lang="de-DE" sz="2800" dirty="0" smtClean="0">
                <a:solidFill>
                  <a:schemeClr val="bg1"/>
                </a:solidFill>
              </a:rPr>
              <a:t>Leiterschaft sollte in einer dienenden und helfenden Haltung geschehen!</a:t>
            </a:r>
            <a:endParaRPr lang="de-DE" sz="2800" dirty="0">
              <a:solidFill>
                <a:schemeClr val="bg1"/>
              </a:solidFill>
            </a:endParaRPr>
          </a:p>
        </p:txBody>
      </p:sp>
    </p:spTree>
    <p:extLst>
      <p:ext uri="{BB962C8B-B14F-4D97-AF65-F5344CB8AC3E}">
        <p14:creationId xmlns:p14="http://schemas.microsoft.com/office/powerpoint/2010/main" val="373394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r>
              <a:rPr lang="de-DE" sz="3200" b="1" dirty="0" smtClean="0">
                <a:solidFill>
                  <a:srgbClr val="FF0000"/>
                </a:solidFill>
              </a:rPr>
              <a:t>C. heilige Handlungen fördern Angst</a:t>
            </a:r>
          </a:p>
          <a:p>
            <a:r>
              <a:rPr lang="de-DE" sz="2800" dirty="0" smtClean="0">
                <a:solidFill>
                  <a:schemeClr val="bg1"/>
                </a:solidFill>
              </a:rPr>
              <a:t>Taufe, Abendmahl = Sicherheit vermitteln</a:t>
            </a:r>
          </a:p>
          <a:p>
            <a:r>
              <a:rPr lang="de-DE" sz="2800" dirty="0" smtClean="0">
                <a:solidFill>
                  <a:schemeClr val="bg1"/>
                </a:solidFill>
              </a:rPr>
              <a:t>Problemzone, wenn die Kette unterbrochen wird.</a:t>
            </a:r>
          </a:p>
          <a:p>
            <a:r>
              <a:rPr lang="de-DE" sz="2800" dirty="0" smtClean="0">
                <a:solidFill>
                  <a:schemeClr val="bg1"/>
                </a:solidFill>
              </a:rPr>
              <a:t>„heilige Handlungen führen zu einer Scheinerlösung, die den echten Lebenskrisen nicht standhält!“</a:t>
            </a:r>
            <a:endParaRPr lang="de-DE" sz="2800" dirty="0">
              <a:solidFill>
                <a:schemeClr val="bg1"/>
              </a:solidFill>
            </a:endParaRPr>
          </a:p>
        </p:txBody>
      </p:sp>
    </p:spTree>
    <p:extLst>
      <p:ext uri="{BB962C8B-B14F-4D97-AF65-F5344CB8AC3E}">
        <p14:creationId xmlns:p14="http://schemas.microsoft.com/office/powerpoint/2010/main" val="361970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668" y="753228"/>
            <a:ext cx="10341735" cy="1080938"/>
          </a:xfrm>
        </p:spPr>
        <p:txBody>
          <a:bodyPr>
            <a:normAutofit/>
          </a:bodyPr>
          <a:lstStyle/>
          <a:p>
            <a:pPr algn="ctr"/>
            <a:r>
              <a:rPr lang="de-DE" dirty="0"/>
              <a:t>D. Ausrichtung an den eigenen </a:t>
            </a:r>
            <a:r>
              <a:rPr lang="de-DE" dirty="0" smtClean="0"/>
              <a:t/>
            </a:r>
            <a:br>
              <a:rPr lang="de-DE" dirty="0" smtClean="0"/>
            </a:br>
            <a:r>
              <a:rPr lang="de-DE" dirty="0" smtClean="0"/>
              <a:t>Gefühlen </a:t>
            </a:r>
            <a:r>
              <a:rPr lang="de-DE" dirty="0"/>
              <a:t>fördert </a:t>
            </a:r>
            <a:r>
              <a:rPr lang="de-DE" dirty="0" smtClean="0"/>
              <a:t>Angst</a:t>
            </a:r>
            <a:endParaRPr lang="de-DE" dirty="0"/>
          </a:p>
        </p:txBody>
      </p:sp>
      <p:sp>
        <p:nvSpPr>
          <p:cNvPr id="3" name="Inhaltsplatzhalter 2"/>
          <p:cNvSpPr>
            <a:spLocks noGrp="1"/>
          </p:cNvSpPr>
          <p:nvPr>
            <p:ph idx="1"/>
          </p:nvPr>
        </p:nvSpPr>
        <p:spPr/>
        <p:txBody>
          <a:bodyPr>
            <a:normAutofit/>
          </a:bodyPr>
          <a:lstStyle/>
          <a:p>
            <a:r>
              <a:rPr lang="de-DE" sz="2800" dirty="0" smtClean="0">
                <a:solidFill>
                  <a:schemeClr val="bg1"/>
                </a:solidFill>
              </a:rPr>
              <a:t>Gott will, dass du dich wohlfühlst – Credo der Postmodernen.</a:t>
            </a:r>
          </a:p>
          <a:p>
            <a:r>
              <a:rPr lang="de-DE" sz="2800" dirty="0" smtClean="0">
                <a:solidFill>
                  <a:schemeClr val="bg1"/>
                </a:solidFill>
              </a:rPr>
              <a:t>Selbstbespiegelung: </a:t>
            </a:r>
            <a:r>
              <a:rPr lang="de-DE" sz="2800" dirty="0">
                <a:solidFill>
                  <a:schemeClr val="bg1"/>
                </a:solidFill>
              </a:rPr>
              <a:t>U</a:t>
            </a:r>
            <a:r>
              <a:rPr lang="de-DE" sz="2800" dirty="0" smtClean="0">
                <a:solidFill>
                  <a:schemeClr val="bg1"/>
                </a:solidFill>
              </a:rPr>
              <a:t>nwohlsein wird als alleiniges Zeichen verstanden.</a:t>
            </a:r>
          </a:p>
          <a:p>
            <a:r>
              <a:rPr lang="de-DE" sz="2800" dirty="0" smtClean="0">
                <a:solidFill>
                  <a:schemeClr val="bg1"/>
                </a:solidFill>
              </a:rPr>
              <a:t>Fazit: Grübeln, Besorgnis – Angst!</a:t>
            </a:r>
          </a:p>
          <a:p>
            <a:r>
              <a:rPr lang="de-DE" sz="2800" dirty="0" smtClean="0">
                <a:solidFill>
                  <a:schemeClr val="bg1"/>
                </a:solidFill>
              </a:rPr>
              <a:t>Mein Wohlbefinden und meine Gefühlswelt bilden den Maßstab meiner Entscheidungen</a:t>
            </a:r>
            <a:endParaRPr lang="de-DE" sz="2800" dirty="0">
              <a:solidFill>
                <a:schemeClr val="bg1"/>
              </a:solidFill>
            </a:endParaRPr>
          </a:p>
        </p:txBody>
      </p:sp>
    </p:spTree>
    <p:extLst>
      <p:ext uri="{BB962C8B-B14F-4D97-AF65-F5344CB8AC3E}">
        <p14:creationId xmlns:p14="http://schemas.microsoft.com/office/powerpoint/2010/main" val="48603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a:xfrm>
            <a:off x="680321" y="2336873"/>
            <a:ext cx="10807634" cy="4115442"/>
          </a:xfrm>
        </p:spPr>
        <p:txBody>
          <a:bodyPr>
            <a:normAutofit/>
          </a:bodyPr>
          <a:lstStyle/>
          <a:p>
            <a:r>
              <a:rPr lang="de-DE" sz="2800" dirty="0" smtClean="0">
                <a:solidFill>
                  <a:schemeClr val="bg1"/>
                </a:solidFill>
              </a:rPr>
              <a:t>Wenn wir Gefühlen alleine folgen, ist das Ergebnis ernüchternd:</a:t>
            </a:r>
          </a:p>
          <a:p>
            <a:r>
              <a:rPr lang="de-DE" sz="2800" dirty="0" smtClean="0">
                <a:solidFill>
                  <a:schemeClr val="bg1"/>
                </a:solidFill>
              </a:rPr>
              <a:t>Gier nach Macht</a:t>
            </a:r>
          </a:p>
          <a:p>
            <a:r>
              <a:rPr lang="de-DE" sz="2800" dirty="0" smtClean="0">
                <a:solidFill>
                  <a:schemeClr val="bg1"/>
                </a:solidFill>
              </a:rPr>
              <a:t>Habgier, Angst</a:t>
            </a:r>
          </a:p>
          <a:p>
            <a:r>
              <a:rPr lang="de-DE" sz="2800" dirty="0" smtClean="0">
                <a:solidFill>
                  <a:schemeClr val="bg1"/>
                </a:solidFill>
              </a:rPr>
              <a:t>Sexuelle Lust</a:t>
            </a:r>
          </a:p>
          <a:p>
            <a:r>
              <a:rPr lang="de-DE" sz="2800" dirty="0" smtClean="0">
                <a:solidFill>
                  <a:schemeClr val="bg1"/>
                </a:solidFill>
              </a:rPr>
              <a:t>Simson; David, Abraham, Jakob, </a:t>
            </a:r>
            <a:r>
              <a:rPr lang="de-DE" sz="2800" dirty="0" err="1" smtClean="0">
                <a:solidFill>
                  <a:schemeClr val="bg1"/>
                </a:solidFill>
              </a:rPr>
              <a:t>Saphira</a:t>
            </a:r>
            <a:r>
              <a:rPr lang="de-DE" sz="2800" dirty="0" smtClean="0">
                <a:solidFill>
                  <a:schemeClr val="bg1"/>
                </a:solidFill>
              </a:rPr>
              <a:t> und…….</a:t>
            </a:r>
          </a:p>
          <a:p>
            <a:r>
              <a:rPr lang="de-DE" sz="2800" b="1" dirty="0" smtClean="0">
                <a:solidFill>
                  <a:srgbClr val="FF0000"/>
                </a:solidFill>
              </a:rPr>
              <a:t>Apostelgeschichte 4,8  </a:t>
            </a:r>
            <a:r>
              <a:rPr lang="de-DE" sz="2800" dirty="0" smtClean="0">
                <a:solidFill>
                  <a:schemeClr val="bg1"/>
                </a:solidFill>
              </a:rPr>
              <a:t>Petrus stand voll des Heiligen Geistes vor dem Hohen Rat </a:t>
            </a:r>
          </a:p>
        </p:txBody>
      </p:sp>
    </p:spTree>
    <p:extLst>
      <p:ext uri="{BB962C8B-B14F-4D97-AF65-F5344CB8AC3E}">
        <p14:creationId xmlns:p14="http://schemas.microsoft.com/office/powerpoint/2010/main" val="382456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2. Was wächst aus den Wurzeln der Angst?</a:t>
            </a:r>
            <a:endParaRPr lang="de-DE" dirty="0"/>
          </a:p>
        </p:txBody>
      </p:sp>
      <p:sp>
        <p:nvSpPr>
          <p:cNvPr id="3" name="Inhaltsplatzhalter 2"/>
          <p:cNvSpPr>
            <a:spLocks noGrp="1"/>
          </p:cNvSpPr>
          <p:nvPr>
            <p:ph idx="1"/>
          </p:nvPr>
        </p:nvSpPr>
        <p:spPr>
          <a:xfrm>
            <a:off x="283335" y="2421227"/>
            <a:ext cx="11908665" cy="4056845"/>
          </a:xfrm>
        </p:spPr>
        <p:txBody>
          <a:bodyPr>
            <a:noAutofit/>
          </a:bodyPr>
          <a:lstStyle/>
          <a:p>
            <a:r>
              <a:rPr lang="de-DE" sz="2800" dirty="0" smtClean="0">
                <a:solidFill>
                  <a:schemeClr val="bg1"/>
                </a:solidFill>
              </a:rPr>
              <a:t>A. Selbstbespiegelung	- 	„Ist es genug?“</a:t>
            </a:r>
          </a:p>
          <a:p>
            <a:r>
              <a:rPr lang="de-DE" sz="2800" dirty="0" smtClean="0">
                <a:solidFill>
                  <a:schemeClr val="bg1"/>
                </a:solidFill>
              </a:rPr>
              <a:t>B. hoher Leistungsdruck	-	„Müsste ich noch?“</a:t>
            </a:r>
          </a:p>
          <a:p>
            <a:r>
              <a:rPr lang="de-DE" sz="2800" dirty="0" smtClean="0">
                <a:solidFill>
                  <a:schemeClr val="bg1"/>
                </a:solidFill>
              </a:rPr>
              <a:t>C. innere Anspannung	-	„werde ich es richtig machen?“</a:t>
            </a:r>
          </a:p>
          <a:p>
            <a:pPr algn="ctr"/>
            <a:r>
              <a:rPr lang="de-DE" sz="2800" b="1" dirty="0" smtClean="0">
                <a:solidFill>
                  <a:srgbClr val="FF0000"/>
                </a:solidFill>
              </a:rPr>
              <a:t>Es ist nicht die größte Sünde der Christenheit, dass wir im Glauben versagen, sondern, dass wir unsere guten Taten als Leistung vor Gott ausbreiten.</a:t>
            </a:r>
          </a:p>
          <a:p>
            <a:r>
              <a:rPr lang="de-DE" sz="2800" dirty="0" smtClean="0">
                <a:solidFill>
                  <a:schemeClr val="bg1"/>
                </a:solidFill>
              </a:rPr>
              <a:t>D. äußerer Rückzug	- 	„diese Welt ist böse und wird mich verführen!“</a:t>
            </a:r>
          </a:p>
          <a:p>
            <a:r>
              <a:rPr lang="de-DE" sz="2800" dirty="0" smtClean="0">
                <a:solidFill>
                  <a:schemeClr val="bg1"/>
                </a:solidFill>
              </a:rPr>
              <a:t>E. </a:t>
            </a:r>
            <a:r>
              <a:rPr lang="de-DE" sz="2800" dirty="0">
                <a:solidFill>
                  <a:schemeClr val="bg1"/>
                </a:solidFill>
              </a:rPr>
              <a:t>E</a:t>
            </a:r>
            <a:r>
              <a:rPr lang="de-DE" sz="2800" dirty="0" smtClean="0">
                <a:solidFill>
                  <a:schemeClr val="bg1"/>
                </a:solidFill>
              </a:rPr>
              <a:t>rwartungsangst	- 	„auf mich kommt sowieso nichts GUTES zu!“</a:t>
            </a:r>
            <a:endParaRPr lang="de-DE" sz="2800" dirty="0">
              <a:solidFill>
                <a:schemeClr val="bg1"/>
              </a:solidFill>
            </a:endParaRPr>
          </a:p>
        </p:txBody>
      </p:sp>
    </p:spTree>
    <p:extLst>
      <p:ext uri="{BB962C8B-B14F-4D97-AF65-F5344CB8AC3E}">
        <p14:creationId xmlns:p14="http://schemas.microsoft.com/office/powerpoint/2010/main" val="252907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3. Wie kann Neues wachsen?</a:t>
            </a:r>
            <a:endParaRPr lang="de-DE" dirty="0"/>
          </a:p>
        </p:txBody>
      </p:sp>
      <p:sp>
        <p:nvSpPr>
          <p:cNvPr id="3" name="Inhaltsplatzhalter 2"/>
          <p:cNvSpPr>
            <a:spLocks noGrp="1"/>
          </p:cNvSpPr>
          <p:nvPr>
            <p:ph idx="1"/>
          </p:nvPr>
        </p:nvSpPr>
        <p:spPr>
          <a:xfrm>
            <a:off x="680321" y="2336872"/>
            <a:ext cx="11090969" cy="4154079"/>
          </a:xfrm>
        </p:spPr>
        <p:txBody>
          <a:bodyPr>
            <a:normAutofit/>
          </a:bodyPr>
          <a:lstStyle/>
          <a:p>
            <a:r>
              <a:rPr lang="de-DE" sz="2800" dirty="0" smtClean="0">
                <a:solidFill>
                  <a:schemeClr val="bg1"/>
                </a:solidFill>
              </a:rPr>
              <a:t>Erneuerung durch Wahrheit und Liebe.</a:t>
            </a:r>
          </a:p>
          <a:p>
            <a:r>
              <a:rPr lang="de-DE" sz="2800" b="1" dirty="0" smtClean="0">
                <a:solidFill>
                  <a:srgbClr val="FF0000"/>
                </a:solidFill>
              </a:rPr>
              <a:t>1. Johannes 4,16-18    </a:t>
            </a:r>
            <a:r>
              <a:rPr lang="de-DE" sz="2800" dirty="0" smtClean="0">
                <a:solidFill>
                  <a:schemeClr val="bg1"/>
                </a:solidFill>
              </a:rPr>
              <a:t>Und </a:t>
            </a:r>
            <a:r>
              <a:rPr lang="de-DE" sz="2800" dirty="0">
                <a:solidFill>
                  <a:schemeClr val="bg1"/>
                </a:solidFill>
              </a:rPr>
              <a:t>wir haben erkannt und geglaubt die Liebe, die Gott zu4 uns hat. Gott ist Liebe, und wer in der Liebe bleibt, bleibt in Gott und Gott bleibt in ihm. 17 Hierin ist die Liebe bei uns vollendet worden, dass wir Freimütigkeit haben am Tag des Gerichts, denn wie er ist, sind auch wir in dieser Welt. 18 Furcht ist nicht in der Liebe, sondern die vollkommene Liebe treibt die Furcht aus, denn die Furcht hat es mit Strafe zu tun. Wer sich aber fürchtet, ist nicht vollendet in der Liebe. </a:t>
            </a:r>
          </a:p>
        </p:txBody>
      </p:sp>
    </p:spTree>
    <p:extLst>
      <p:ext uri="{BB962C8B-B14F-4D97-AF65-F5344CB8AC3E}">
        <p14:creationId xmlns:p14="http://schemas.microsoft.com/office/powerpoint/2010/main" val="375066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Liebe und Wahrheit</a:t>
            </a:r>
            <a:endParaRPr lang="de-DE" dirty="0"/>
          </a:p>
        </p:txBody>
      </p:sp>
      <p:sp>
        <p:nvSpPr>
          <p:cNvPr id="3" name="Inhaltsplatzhalter 2"/>
          <p:cNvSpPr>
            <a:spLocks noGrp="1"/>
          </p:cNvSpPr>
          <p:nvPr>
            <p:ph idx="1"/>
          </p:nvPr>
        </p:nvSpPr>
        <p:spPr>
          <a:xfrm>
            <a:off x="680321" y="2581571"/>
            <a:ext cx="11052333" cy="3599316"/>
          </a:xfrm>
        </p:spPr>
        <p:txBody>
          <a:bodyPr>
            <a:normAutofit/>
          </a:bodyPr>
          <a:lstStyle/>
          <a:p>
            <a:r>
              <a:rPr lang="de-DE" sz="2800" dirty="0" smtClean="0">
                <a:solidFill>
                  <a:schemeClr val="bg1"/>
                </a:solidFill>
              </a:rPr>
              <a:t>Angst ist ichbezogen		-	Liebe sieht den Anderen</a:t>
            </a:r>
          </a:p>
          <a:p>
            <a:r>
              <a:rPr lang="de-DE" sz="2800" dirty="0" smtClean="0">
                <a:solidFill>
                  <a:schemeClr val="bg1"/>
                </a:solidFill>
              </a:rPr>
              <a:t>Angst verunsichert		-	Liebe vertraut getrost</a:t>
            </a:r>
          </a:p>
          <a:p>
            <a:r>
              <a:rPr lang="de-DE" sz="2800" dirty="0" smtClean="0">
                <a:solidFill>
                  <a:schemeClr val="bg1"/>
                </a:solidFill>
              </a:rPr>
              <a:t>Angst bringt Schuldgefühle -	Liebe ist sicher in Gott</a:t>
            </a:r>
          </a:p>
          <a:p>
            <a:endParaRPr lang="de-DE" sz="2800" dirty="0">
              <a:solidFill>
                <a:schemeClr val="bg1"/>
              </a:solidFill>
            </a:endParaRPr>
          </a:p>
          <a:p>
            <a:r>
              <a:rPr lang="de-DE" sz="2800" dirty="0" smtClean="0">
                <a:solidFill>
                  <a:schemeClr val="bg1"/>
                </a:solidFill>
              </a:rPr>
              <a:t>Die Wahrheit erkennen;</a:t>
            </a:r>
          </a:p>
          <a:p>
            <a:r>
              <a:rPr lang="de-DE" sz="2800" b="1" dirty="0">
                <a:solidFill>
                  <a:srgbClr val="FF0000"/>
                </a:solidFill>
              </a:rPr>
              <a:t>Johannes 8,32  </a:t>
            </a:r>
            <a:r>
              <a:rPr lang="de-DE" sz="2800" dirty="0">
                <a:solidFill>
                  <a:schemeClr val="bg1"/>
                </a:solidFill>
              </a:rPr>
              <a:t>ihr werdet die Wahrheit erkennen, und die Wahrheit wird euch frei machen.</a:t>
            </a:r>
          </a:p>
        </p:txBody>
      </p:sp>
    </p:spTree>
    <p:extLst>
      <p:ext uri="{BB962C8B-B14F-4D97-AF65-F5344CB8AC3E}">
        <p14:creationId xmlns:p14="http://schemas.microsoft.com/office/powerpoint/2010/main" val="119514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0</TotalTime>
  <Words>503</Words>
  <Application>Microsoft Office PowerPoint</Application>
  <PresentationFormat>Breitbild</PresentationFormat>
  <Paragraphs>50</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Aldine401 BT</vt:lpstr>
      <vt:lpstr>Arial</vt:lpstr>
      <vt:lpstr>Calibri</vt:lpstr>
      <vt:lpstr>Trebuchet MS</vt:lpstr>
      <vt:lpstr>Berlin</vt:lpstr>
      <vt:lpstr>Angst überwinden  </vt:lpstr>
      <vt:lpstr>1.Wo verstecken sich die Wurzeln der Angst?</vt:lpstr>
      <vt:lpstr>PowerPoint-Präsentation</vt:lpstr>
      <vt:lpstr>PowerPoint-Präsentation</vt:lpstr>
      <vt:lpstr>D. Ausrichtung an den eigenen  Gefühlen fördert Angst</vt:lpstr>
      <vt:lpstr>PowerPoint-Präsentation</vt:lpstr>
      <vt:lpstr>2. Was wächst aus den Wurzeln der Angst?</vt:lpstr>
      <vt:lpstr>3. Wie kann Neues wachsen?</vt:lpstr>
      <vt:lpstr>Liebe und Wahrheit</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Angst überwinden  </dc:title>
  <dc:creator>Michael Höher</dc:creator>
  <cp:lastModifiedBy>Michael Höher</cp:lastModifiedBy>
  <cp:revision>20</cp:revision>
  <cp:lastPrinted>2018-02-04T00:21:50Z</cp:lastPrinted>
  <dcterms:created xsi:type="dcterms:W3CDTF">2018-01-29T17:26:21Z</dcterms:created>
  <dcterms:modified xsi:type="dcterms:W3CDTF">2018-08-25T14:23:30Z</dcterms:modified>
</cp:coreProperties>
</file>